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708" r:id="rId3"/>
  </p:sldMasterIdLst>
  <p:sldIdLst>
    <p:sldId id="290" r:id="rId4"/>
    <p:sldId id="298" r:id="rId5"/>
    <p:sldId id="258" r:id="rId6"/>
    <p:sldId id="301" r:id="rId7"/>
    <p:sldId id="302" r:id="rId8"/>
    <p:sldId id="299" r:id="rId9"/>
    <p:sldId id="300" r:id="rId10"/>
    <p:sldId id="303" r:id="rId11"/>
    <p:sldId id="304" r:id="rId12"/>
    <p:sldId id="305" r:id="rId13"/>
  </p:sldIdLst>
  <p:sldSz cx="12192000" cy="6858000"/>
  <p:notesSz cx="6858000" cy="9144000"/>
  <p:embeddedFontLst>
    <p:embeddedFont>
      <p:font typeface="AR BERKLEY" panose="020B0604020202020204" charset="0"/>
      <p:regular r:id="rId14"/>
    </p:embeddedFont>
    <p:embeddedFont>
      <p:font typeface="Arial Narrow" panose="020B060602020203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63" autoAdjust="0"/>
    <p:restoredTop sz="94660"/>
  </p:normalViewPr>
  <p:slideViewPr>
    <p:cSldViewPr snapToGrid="0" showGuides="1">
      <p:cViewPr varScale="1">
        <p:scale>
          <a:sx n="106" d="100"/>
          <a:sy n="106" d="100"/>
        </p:scale>
        <p:origin x="22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8.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1.fntdata"/><Relationship Id="rId5" Type="http://schemas.openxmlformats.org/officeDocument/2006/relationships/slide" Target="slides/slide2.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3300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39761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63027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980491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628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83813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901563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98141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11528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78780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03488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73849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56583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2271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0983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77628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4392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485954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61280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15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4766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09340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087960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57244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887864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12912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6188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52798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11247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6694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209228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3552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10119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11/5/2022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013" r="6013"/>
          <a:stretch/>
        </p:blipFill>
        <p:spPr bwMode="auto">
          <a:xfrm>
            <a:off x="0" y="0"/>
            <a:ext cx="12192000" cy="691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937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11/5/2022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8" name="Straight Arrow Connector 7">
            <a:extLst>
              <a:ext uri="{FF2B5EF4-FFF2-40B4-BE49-F238E27FC236}">
                <a16:creationId xmlns:a16="http://schemas.microsoft.com/office/drawing/2014/main" id="{083A7523-CFB5-4E5A-9F7B-9A4163E0AD11}"/>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BD1D23F-B745-47A7-BE74-8AED7AA2357F}"/>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341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7" name="Straight Arrow Connector 6">
            <a:extLst>
              <a:ext uri="{FF2B5EF4-FFF2-40B4-BE49-F238E27FC236}">
                <a16:creationId xmlns:a16="http://schemas.microsoft.com/office/drawing/2014/main" id="{8F99A1E0-D0EC-3EFF-64B1-FD81CA9A0508}"/>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E1DB9B2-4DC5-57FD-2F89-E2E4CAA5FA8B}"/>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2" descr="Image result for mountain in galilee">
            <a:extLst>
              <a:ext uri="{FF2B5EF4-FFF2-40B4-BE49-F238E27FC236}">
                <a16:creationId xmlns:a16="http://schemas.microsoft.com/office/drawing/2014/main" id="{93AD3915-3C12-2FE5-DDB7-A88D07581CE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7623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586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A group of men in robes&#10;&#10;Description automatically generated with low confidence">
            <a:extLst>
              <a:ext uri="{FF2B5EF4-FFF2-40B4-BE49-F238E27FC236}">
                <a16:creationId xmlns:a16="http://schemas.microsoft.com/office/drawing/2014/main" id="{6E392CE6-B1D8-DEFB-2658-0022A7390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63" y="266562"/>
            <a:ext cx="10917381" cy="6168320"/>
          </a:xfrm>
          <a:prstGeom prst="rect">
            <a:avLst/>
          </a:prstGeom>
        </p:spPr>
      </p:pic>
      <p:sp>
        <p:nvSpPr>
          <p:cNvPr id="4" name="Rectangle 3">
            <a:extLst>
              <a:ext uri="{FF2B5EF4-FFF2-40B4-BE49-F238E27FC236}">
                <a16:creationId xmlns:a16="http://schemas.microsoft.com/office/drawing/2014/main" id="{AA99CBDC-EC98-50C2-B186-BFED1DE0122C}"/>
              </a:ext>
            </a:extLst>
          </p:cNvPr>
          <p:cNvSpPr/>
          <p:nvPr/>
        </p:nvSpPr>
        <p:spPr>
          <a:xfrm>
            <a:off x="2915489" y="1720840"/>
            <a:ext cx="6083928" cy="3416320"/>
          </a:xfrm>
          <a:prstGeom prst="rect">
            <a:avLst/>
          </a:prstGeom>
          <a:noFill/>
        </p:spPr>
        <p:txBody>
          <a:bodyPr wrap="square" lIns="91440" tIns="45720" rIns="91440" bIns="45720">
            <a:spAutoFit/>
          </a:bodyPr>
          <a:lstStyle/>
          <a:p>
            <a:pPr algn="ctr"/>
            <a:r>
              <a:rPr lang="en-US" sz="720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a:p>
            <a:pPr algn="ctr"/>
            <a:r>
              <a:rPr lang="en-US" sz="7200" dirty="0">
                <a:ln w="0"/>
                <a:solidFill>
                  <a:schemeClr val="bg1"/>
                </a:solidFill>
                <a:effectLst>
                  <a:reflection blurRad="6350" stA="53000" endA="300" endPos="35500" dir="5400000" sy="-90000" algn="bl" rotWithShape="0"/>
                </a:effectLst>
                <a:latin typeface="AR BERKLEY" panose="02000000000000000000" pitchFamily="2" charset="0"/>
              </a:rPr>
              <a:t>Matthew 5-7</a:t>
            </a:r>
          </a:p>
        </p:txBody>
      </p:sp>
    </p:spTree>
    <p:extLst>
      <p:ext uri="{BB962C8B-B14F-4D97-AF65-F5344CB8AC3E}">
        <p14:creationId xmlns:p14="http://schemas.microsoft.com/office/powerpoint/2010/main" val="89923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695484"/>
            <a:ext cx="10257577" cy="4355359"/>
          </a:xfrm>
          <a:prstGeom prst="rect">
            <a:avLst/>
          </a:prstGeom>
          <a:noFill/>
        </p:spPr>
        <p:txBody>
          <a:bodyPr wrap="square" rtlCol="0">
            <a:spAutoFit/>
          </a:bodyPr>
          <a:lstStyle/>
          <a:p>
            <a:pPr>
              <a:lnSpc>
                <a:spcPct val="130000"/>
              </a:lnSpc>
            </a:pPr>
            <a:r>
              <a:rPr lang="en-US" sz="3600" b="1" dirty="0"/>
              <a:t>KEY in verse 48: “Therefore you shall be perfect, just as your Father in heaven is perfect.”</a:t>
            </a:r>
          </a:p>
          <a:p>
            <a:pPr>
              <a:lnSpc>
                <a:spcPct val="130000"/>
              </a:lnSpc>
            </a:pPr>
            <a:r>
              <a:rPr lang="en-US" sz="3600" b="1" dirty="0"/>
              <a:t>Not loving those who love us.</a:t>
            </a:r>
          </a:p>
          <a:p>
            <a:pPr>
              <a:lnSpc>
                <a:spcPct val="130000"/>
              </a:lnSpc>
            </a:pPr>
            <a:r>
              <a:rPr lang="en-US" sz="3600" b="1" dirty="0"/>
              <a:t>Not love for relatives</a:t>
            </a:r>
          </a:p>
          <a:p>
            <a:pPr>
              <a:lnSpc>
                <a:spcPct val="130000"/>
              </a:lnSpc>
            </a:pPr>
            <a:r>
              <a:rPr lang="en-US" sz="3600" b="1" dirty="0"/>
              <a:t>Not common affection between dear friends</a:t>
            </a:r>
          </a:p>
          <a:p>
            <a:pPr>
              <a:lnSpc>
                <a:spcPct val="130000"/>
              </a:lnSpc>
            </a:pPr>
            <a:r>
              <a:rPr lang="en-US" sz="3600" b="1" dirty="0"/>
              <a:t>Not emotionally compelled love</a:t>
            </a:r>
          </a:p>
        </p:txBody>
      </p:sp>
    </p:spTree>
    <p:extLst>
      <p:ext uri="{BB962C8B-B14F-4D97-AF65-F5344CB8AC3E}">
        <p14:creationId xmlns:p14="http://schemas.microsoft.com/office/powerpoint/2010/main" val="36462992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512293" y="1775780"/>
            <a:ext cx="10257577" cy="4447371"/>
          </a:xfrm>
          <a:prstGeom prst="rect">
            <a:avLst/>
          </a:prstGeom>
          <a:noFill/>
        </p:spPr>
        <p:txBody>
          <a:bodyPr wrap="square" rtlCol="0">
            <a:spAutoFit/>
          </a:bodyPr>
          <a:lstStyle/>
          <a:p>
            <a:r>
              <a:rPr lang="en-US" sz="3500" b="1" u="sng" dirty="0"/>
              <a:t>PERFECT LOVE</a:t>
            </a:r>
          </a:p>
          <a:p>
            <a:r>
              <a:rPr lang="en-US" sz="3500" b="1" dirty="0"/>
              <a:t>	</a:t>
            </a:r>
            <a:r>
              <a:rPr lang="en-US" sz="3600" dirty="0"/>
              <a:t> </a:t>
            </a:r>
            <a:r>
              <a:rPr lang="en-US" sz="3600" dirty="0" err="1"/>
              <a:t>agapao</a:t>
            </a:r>
            <a:r>
              <a:rPr lang="en-US" sz="3600" dirty="0"/>
              <a:t>  (</a:t>
            </a:r>
            <a:r>
              <a:rPr lang="el-GR" sz="3600" dirty="0"/>
              <a:t>ἀγαπ ω) </a:t>
            </a:r>
            <a:endParaRPr lang="en-US" sz="3600" dirty="0"/>
          </a:p>
          <a:p>
            <a:r>
              <a:rPr lang="en-US" sz="3500" dirty="0"/>
              <a:t>	Not governed by TIME, SITUATUIONS, FEELINGS, 	HEALTH, MOOD, RACE, CREED, COLOR OF SKIN, A 	BLUE MONDAY, or MIDDLE AGE CRISIS!</a:t>
            </a:r>
          </a:p>
          <a:p>
            <a:r>
              <a:rPr lang="en-US" sz="3500" dirty="0"/>
              <a:t>	Not Temporary like Fads or Fashions</a:t>
            </a:r>
          </a:p>
          <a:p>
            <a:r>
              <a:rPr lang="en-US" sz="2400" dirty="0"/>
              <a:t>“since the Spirit of revelation has used it to express ideas previously unknown, inquiry into its use, whether in Greek literature or in the Septuagint, throws but little light upon its distinctive meaning in the NT.”  W. E. Vine</a:t>
            </a:r>
            <a:endParaRPr lang="en-US" sz="3500" b="1" dirty="0"/>
          </a:p>
        </p:txBody>
      </p:sp>
    </p:spTree>
    <p:extLst>
      <p:ext uri="{BB962C8B-B14F-4D97-AF65-F5344CB8AC3E}">
        <p14:creationId xmlns:p14="http://schemas.microsoft.com/office/powerpoint/2010/main" val="36294370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512293" y="1775780"/>
            <a:ext cx="10257577" cy="4293483"/>
          </a:xfrm>
          <a:prstGeom prst="rect">
            <a:avLst/>
          </a:prstGeom>
          <a:noFill/>
        </p:spPr>
        <p:txBody>
          <a:bodyPr wrap="square" rtlCol="0">
            <a:spAutoFit/>
          </a:bodyPr>
          <a:lstStyle/>
          <a:p>
            <a:r>
              <a:rPr lang="en-US" sz="3500" b="1" u="sng" dirty="0"/>
              <a:t>LOVE YOUR NEIGHBOR BUT HATE YOUR ENEMY</a:t>
            </a:r>
            <a:endParaRPr lang="en-US" sz="3500" b="1" dirty="0"/>
          </a:p>
          <a:p>
            <a:pPr lvl="1"/>
            <a:r>
              <a:rPr lang="en-US" sz="3400" dirty="0"/>
              <a:t>Leviticus 19:18 “love your neighbor as yourself”</a:t>
            </a:r>
          </a:p>
          <a:p>
            <a:pPr lvl="1"/>
            <a:r>
              <a:rPr lang="en-US" sz="3400" dirty="0"/>
              <a:t>Deuteronomy 23:5,6 “You shall not seek their peace nor their prosperity all your days forever.”</a:t>
            </a:r>
          </a:p>
          <a:p>
            <a:pPr lvl="1"/>
            <a:r>
              <a:rPr lang="en-US" sz="3400" dirty="0"/>
              <a:t>Why Were Relationships With the Heathen Forbidden?</a:t>
            </a:r>
          </a:p>
          <a:p>
            <a:pPr lvl="1"/>
            <a:r>
              <a:rPr lang="en-US" sz="3400" dirty="0"/>
              <a:t>To avoid idolatrous practices – Keep pure for Messiah</a:t>
            </a:r>
          </a:p>
          <a:p>
            <a:pPr lvl="1"/>
            <a:r>
              <a:rPr lang="en-US" sz="3400" dirty="0"/>
              <a:t>Jude 23; 2 Corinthians 6:14-17</a:t>
            </a:r>
          </a:p>
          <a:p>
            <a:pPr lvl="1"/>
            <a:r>
              <a:rPr lang="en-US" sz="3400" dirty="0"/>
              <a:t>Does NOT mean to hate the sinner!</a:t>
            </a:r>
          </a:p>
        </p:txBody>
      </p:sp>
    </p:spTree>
    <p:extLst>
      <p:ext uri="{BB962C8B-B14F-4D97-AF65-F5344CB8AC3E}">
        <p14:creationId xmlns:p14="http://schemas.microsoft.com/office/powerpoint/2010/main" val="1416075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494186" y="1920635"/>
            <a:ext cx="10257577" cy="4524315"/>
          </a:xfrm>
          <a:prstGeom prst="rect">
            <a:avLst/>
          </a:prstGeom>
          <a:noFill/>
        </p:spPr>
        <p:txBody>
          <a:bodyPr wrap="square" rtlCol="0">
            <a:spAutoFit/>
          </a:bodyPr>
          <a:lstStyle/>
          <a:p>
            <a:pPr lvl="0"/>
            <a:r>
              <a:rPr lang="en-US" sz="3600" b="1" u="sng" dirty="0">
                <a:solidFill>
                  <a:prstClr val="black"/>
                </a:solidFill>
              </a:rPr>
              <a:t>LOVE YOUR ENEMIES</a:t>
            </a:r>
            <a:endParaRPr lang="en-US" sz="3600" b="1" dirty="0">
              <a:solidFill>
                <a:prstClr val="black"/>
              </a:solidFill>
            </a:endParaRPr>
          </a:p>
          <a:p>
            <a:pPr lvl="1"/>
            <a:r>
              <a:rPr lang="en-US" sz="3500" dirty="0"/>
              <a:t>Matthew 5:44 “But I say to you, love your enemies,…”</a:t>
            </a:r>
          </a:p>
          <a:p>
            <a:pPr lvl="1"/>
            <a:r>
              <a:rPr lang="en-US" sz="3500" dirty="0"/>
              <a:t>Why LOVE them?  To Imitate God – God is Love</a:t>
            </a:r>
          </a:p>
          <a:p>
            <a:pPr lvl="1"/>
            <a:r>
              <a:rPr lang="en-US" sz="3500" dirty="0"/>
              <a:t>Acts 2:22-24 “being delivered by the determined purpose and foreknowledge of God,…”</a:t>
            </a:r>
          </a:p>
          <a:p>
            <a:pPr lvl="1"/>
            <a:r>
              <a:rPr lang="en-US" sz="3500" dirty="0"/>
              <a:t>John 2:16 “God so loved the world that He gave His only begotten Son,...”</a:t>
            </a:r>
          </a:p>
        </p:txBody>
      </p:sp>
    </p:spTree>
    <p:extLst>
      <p:ext uri="{BB962C8B-B14F-4D97-AF65-F5344CB8AC3E}">
        <p14:creationId xmlns:p14="http://schemas.microsoft.com/office/powerpoint/2010/main" val="217358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703352"/>
            <a:ext cx="10257577" cy="4579715"/>
          </a:xfrm>
          <a:prstGeom prst="rect">
            <a:avLst/>
          </a:prstGeom>
          <a:noFill/>
        </p:spPr>
        <p:txBody>
          <a:bodyPr wrap="square" rtlCol="0">
            <a:spAutoFit/>
          </a:bodyPr>
          <a:lstStyle/>
          <a:p>
            <a:pPr lvl="0">
              <a:lnSpc>
                <a:spcPct val="90000"/>
              </a:lnSpc>
            </a:pPr>
            <a:r>
              <a:rPr lang="en-US" sz="3600" b="1" u="sng" dirty="0">
                <a:solidFill>
                  <a:prstClr val="black"/>
                </a:solidFill>
              </a:rPr>
              <a:t>WE MUST DETERMINE, CHOOSE AND WILL TO LOVE</a:t>
            </a:r>
            <a:endParaRPr lang="en-US" sz="3600" b="1" dirty="0">
              <a:solidFill>
                <a:prstClr val="black"/>
              </a:solidFill>
            </a:endParaRPr>
          </a:p>
          <a:p>
            <a:pPr lvl="1">
              <a:lnSpc>
                <a:spcPct val="90000"/>
              </a:lnSpc>
            </a:pPr>
            <a:r>
              <a:rPr lang="en-US" sz="3600" dirty="0"/>
              <a:t>How can I love my enemies?</a:t>
            </a:r>
          </a:p>
          <a:p>
            <a:pPr lvl="1">
              <a:lnSpc>
                <a:spcPct val="90000"/>
              </a:lnSpc>
            </a:pPr>
            <a:r>
              <a:rPr lang="en-US" sz="3600" dirty="0"/>
              <a:t>Romans 5:8; 13:8-10</a:t>
            </a:r>
          </a:p>
          <a:p>
            <a:pPr lvl="1">
              <a:lnSpc>
                <a:spcPct val="90000"/>
              </a:lnSpc>
            </a:pPr>
            <a:r>
              <a:rPr lang="en-US" sz="3600" dirty="0"/>
              <a:t>Luke 10:30-35- He had compassion in his heart for this unfortunate human being!</a:t>
            </a:r>
          </a:p>
          <a:p>
            <a:pPr lvl="0">
              <a:lnSpc>
                <a:spcPct val="90000"/>
              </a:lnSpc>
            </a:pPr>
            <a:r>
              <a:rPr lang="en-US" sz="3600" b="1" u="sng" dirty="0">
                <a:solidFill>
                  <a:prstClr val="black"/>
                </a:solidFill>
              </a:rPr>
              <a:t>THIS LOVE [AGAPE] IS TO GUIDE EVERY ENCOUNTER HAVE AMONG MEN TO DO GOOD</a:t>
            </a:r>
            <a:endParaRPr lang="en-US" sz="3600" b="1" dirty="0">
              <a:solidFill>
                <a:prstClr val="black"/>
              </a:solidFill>
            </a:endParaRPr>
          </a:p>
          <a:p>
            <a:pPr lvl="1">
              <a:lnSpc>
                <a:spcPct val="90000"/>
              </a:lnSpc>
            </a:pPr>
            <a:r>
              <a:rPr lang="en-US" sz="3600" dirty="0"/>
              <a:t>WARNING: If all you have is EROS [sexual love] your marriage is doomed!</a:t>
            </a:r>
          </a:p>
        </p:txBody>
      </p:sp>
    </p:spTree>
    <p:extLst>
      <p:ext uri="{BB962C8B-B14F-4D97-AF65-F5344CB8AC3E}">
        <p14:creationId xmlns:p14="http://schemas.microsoft.com/office/powerpoint/2010/main" val="164447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79225"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512293" y="1775780"/>
            <a:ext cx="10257577" cy="3108864"/>
          </a:xfrm>
          <a:prstGeom prst="rect">
            <a:avLst/>
          </a:prstGeom>
          <a:noFill/>
        </p:spPr>
        <p:txBody>
          <a:bodyPr wrap="square" rtlCol="0">
            <a:spAutoFit/>
          </a:bodyPr>
          <a:lstStyle/>
          <a:p>
            <a:pPr lvl="0">
              <a:lnSpc>
                <a:spcPct val="110000"/>
              </a:lnSpc>
            </a:pPr>
            <a:r>
              <a:rPr lang="en-US" sz="3600" b="1" u="sng" dirty="0">
                <a:solidFill>
                  <a:prstClr val="black"/>
                </a:solidFill>
              </a:rPr>
              <a:t>DON’T LIMIT LOVE TO THAT WHICH IS OF THE WORLD</a:t>
            </a:r>
            <a:endParaRPr lang="en-US" sz="3600" b="1" dirty="0">
              <a:solidFill>
                <a:prstClr val="black"/>
              </a:solidFill>
            </a:endParaRPr>
          </a:p>
          <a:p>
            <a:pPr lvl="1">
              <a:lnSpc>
                <a:spcPct val="110000"/>
              </a:lnSpc>
            </a:pPr>
            <a:r>
              <a:rPr lang="en-US" sz="3600" dirty="0"/>
              <a:t>The Love that Jesus speaks of is not a love of chemistry and blood relations</a:t>
            </a:r>
          </a:p>
          <a:p>
            <a:pPr lvl="0">
              <a:lnSpc>
                <a:spcPct val="110000"/>
              </a:lnSpc>
            </a:pPr>
            <a:r>
              <a:rPr lang="en-US" sz="3600" b="1" u="sng" dirty="0">
                <a:solidFill>
                  <a:prstClr val="black"/>
                </a:solidFill>
              </a:rPr>
              <a:t>PERFECT LOVE:</a:t>
            </a:r>
            <a:endParaRPr lang="en-US" sz="3600" b="1" dirty="0">
              <a:solidFill>
                <a:prstClr val="black"/>
              </a:solidFill>
            </a:endParaRPr>
          </a:p>
        </p:txBody>
      </p:sp>
      <p:sp>
        <p:nvSpPr>
          <p:cNvPr id="6" name="TextBox 5">
            <a:extLst>
              <a:ext uri="{FF2B5EF4-FFF2-40B4-BE49-F238E27FC236}">
                <a16:creationId xmlns:a16="http://schemas.microsoft.com/office/drawing/2014/main" id="{6E4B95F4-E1C1-027E-2328-32A4B472C6D6}"/>
              </a:ext>
            </a:extLst>
          </p:cNvPr>
          <p:cNvSpPr txBox="1"/>
          <p:nvPr/>
        </p:nvSpPr>
        <p:spPr>
          <a:xfrm>
            <a:off x="1584356" y="4739789"/>
            <a:ext cx="4282289" cy="1490536"/>
          </a:xfrm>
          <a:prstGeom prst="rect">
            <a:avLst/>
          </a:prstGeom>
          <a:noFill/>
        </p:spPr>
        <p:txBody>
          <a:bodyPr wrap="square" rtlCol="0">
            <a:spAutoFit/>
          </a:bodyPr>
          <a:lstStyle/>
          <a:p>
            <a:pPr lvl="1">
              <a:lnSpc>
                <a:spcPct val="110000"/>
              </a:lnSpc>
            </a:pPr>
            <a:r>
              <a:rPr lang="en-US" sz="2800" dirty="0"/>
              <a:t>Is from God</a:t>
            </a:r>
          </a:p>
          <a:p>
            <a:pPr lvl="1">
              <a:lnSpc>
                <a:spcPct val="110000"/>
              </a:lnSpc>
            </a:pPr>
            <a:r>
              <a:rPr lang="en-US" sz="2800" dirty="0"/>
              <a:t>Is when we WILL to love</a:t>
            </a:r>
          </a:p>
          <a:p>
            <a:pPr lvl="1">
              <a:lnSpc>
                <a:spcPct val="110000"/>
              </a:lnSpc>
            </a:pPr>
            <a:r>
              <a:rPr lang="en-US" sz="2800" dirty="0"/>
              <a:t>Is to Help</a:t>
            </a:r>
          </a:p>
        </p:txBody>
      </p:sp>
      <p:sp>
        <p:nvSpPr>
          <p:cNvPr id="7" name="TextBox 6">
            <a:extLst>
              <a:ext uri="{FF2B5EF4-FFF2-40B4-BE49-F238E27FC236}">
                <a16:creationId xmlns:a16="http://schemas.microsoft.com/office/drawing/2014/main" id="{62B7718A-83A1-EF0E-DB12-11791F19507F}"/>
              </a:ext>
            </a:extLst>
          </p:cNvPr>
          <p:cNvSpPr txBox="1"/>
          <p:nvPr/>
        </p:nvSpPr>
        <p:spPr>
          <a:xfrm>
            <a:off x="5756495" y="4739789"/>
            <a:ext cx="4282289" cy="1490536"/>
          </a:xfrm>
          <a:prstGeom prst="rect">
            <a:avLst/>
          </a:prstGeom>
          <a:noFill/>
        </p:spPr>
        <p:txBody>
          <a:bodyPr wrap="square" rtlCol="0">
            <a:spAutoFit/>
          </a:bodyPr>
          <a:lstStyle/>
          <a:p>
            <a:pPr lvl="1">
              <a:lnSpc>
                <a:spcPct val="110000"/>
              </a:lnSpc>
            </a:pPr>
            <a:r>
              <a:rPr lang="en-US" sz="2800" dirty="0"/>
              <a:t>Is Pray for</a:t>
            </a:r>
          </a:p>
          <a:p>
            <a:pPr lvl="1">
              <a:lnSpc>
                <a:spcPct val="110000"/>
              </a:lnSpc>
            </a:pPr>
            <a:r>
              <a:rPr lang="en-US" sz="2800" dirty="0"/>
              <a:t>Is to Bear With</a:t>
            </a:r>
          </a:p>
          <a:p>
            <a:pPr lvl="1">
              <a:lnSpc>
                <a:spcPct val="110000"/>
              </a:lnSpc>
            </a:pPr>
            <a:r>
              <a:rPr lang="en-US" sz="2800" dirty="0"/>
              <a:t>Is to Forgive</a:t>
            </a:r>
          </a:p>
        </p:txBody>
      </p:sp>
    </p:spTree>
    <p:extLst>
      <p:ext uri="{BB962C8B-B14F-4D97-AF65-F5344CB8AC3E}">
        <p14:creationId xmlns:p14="http://schemas.microsoft.com/office/powerpoint/2010/main" val="14691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 calcmode="lin" valueType="num">
                                      <p:cBhvr>
                                        <p:cTn id="28"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 calcmode="lin" valueType="num">
                                      <p:cBhvr>
                                        <p:cTn id="35"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36"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37" dur="1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 calcmode="lin" valueType="num">
                                      <p:cBhvr>
                                        <p:cTn id="42"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43"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44" dur="1000"/>
                                        <p:tgtEl>
                                          <p:spTgt spid="6">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 calcmode="lin" valueType="num">
                                      <p:cBhvr>
                                        <p:cTn id="49"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50"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51" dur="1000"/>
                                        <p:tgtEl>
                                          <p:spTgt spid="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7">
                                            <p:txEl>
                                              <p:pRg st="1" end="1"/>
                                            </p:txEl>
                                          </p:spTgt>
                                        </p:tgtEl>
                                        <p:attrNameLst>
                                          <p:attrName>style.visibility</p:attrName>
                                        </p:attrNameLst>
                                      </p:cBhvr>
                                      <p:to>
                                        <p:strVal val="visible"/>
                                      </p:to>
                                    </p:set>
                                    <p:anim calcmode="lin" valueType="num">
                                      <p:cBhvr>
                                        <p:cTn id="56"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57"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58" dur="1000"/>
                                        <p:tgtEl>
                                          <p:spTgt spid="7">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7">
                                            <p:txEl>
                                              <p:pRg st="2" end="2"/>
                                            </p:txEl>
                                          </p:spTgt>
                                        </p:tgtEl>
                                        <p:attrNameLst>
                                          <p:attrName>style.visibility</p:attrName>
                                        </p:attrNameLst>
                                      </p:cBhvr>
                                      <p:to>
                                        <p:strVal val="visible"/>
                                      </p:to>
                                    </p:set>
                                    <p:anim calcmode="lin" valueType="num">
                                      <p:cBhvr>
                                        <p:cTn id="63"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64"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65" dur="1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79225"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467026" y="1660539"/>
            <a:ext cx="10257577" cy="4401205"/>
          </a:xfrm>
          <a:prstGeom prst="rect">
            <a:avLst/>
          </a:prstGeom>
          <a:noFill/>
        </p:spPr>
        <p:txBody>
          <a:bodyPr wrap="square" rtlCol="0">
            <a:spAutoFit/>
          </a:bodyPr>
          <a:lstStyle/>
          <a:p>
            <a:pPr lvl="0"/>
            <a:r>
              <a:rPr lang="en-US" sz="2800" b="1" u="sng" dirty="0">
                <a:solidFill>
                  <a:prstClr val="black"/>
                </a:solidFill>
              </a:rPr>
              <a:t>WE CAN BE SALT AND LIGHT</a:t>
            </a:r>
            <a:endParaRPr lang="en-US" sz="2800" b="1" dirty="0">
              <a:solidFill>
                <a:prstClr val="black"/>
              </a:solidFill>
            </a:endParaRPr>
          </a:p>
          <a:p>
            <a:pPr lvl="1"/>
            <a:r>
              <a:rPr lang="en-US" sz="2800" dirty="0"/>
              <a:t>Matthew 5:13</a:t>
            </a:r>
          </a:p>
          <a:p>
            <a:pPr lvl="0"/>
            <a:r>
              <a:rPr lang="en-US" sz="2800" b="1" u="sng" dirty="0">
                <a:solidFill>
                  <a:prstClr val="black"/>
                </a:solidFill>
              </a:rPr>
              <a:t>OUR RIGHTEOUSNESS WILL EXCEED OTHERS</a:t>
            </a:r>
            <a:endParaRPr lang="en-US" sz="2800" b="1" dirty="0">
              <a:solidFill>
                <a:prstClr val="black"/>
              </a:solidFill>
            </a:endParaRPr>
          </a:p>
          <a:p>
            <a:pPr lvl="0"/>
            <a:r>
              <a:rPr lang="en-US" sz="2800" dirty="0"/>
              <a:t>	Matthew 5:20</a:t>
            </a:r>
          </a:p>
          <a:p>
            <a:pPr lvl="0"/>
            <a:r>
              <a:rPr lang="en-US" sz="2800" b="1" u="sng" dirty="0">
                <a:solidFill>
                  <a:prstClr val="black"/>
                </a:solidFill>
              </a:rPr>
              <a:t>WE WILL AVOID ADULTERY IN HEART &amp; BODY</a:t>
            </a:r>
            <a:endParaRPr lang="en-US" sz="2800" b="1" dirty="0">
              <a:solidFill>
                <a:prstClr val="black"/>
              </a:solidFill>
            </a:endParaRPr>
          </a:p>
          <a:p>
            <a:pPr lvl="1"/>
            <a:r>
              <a:rPr lang="en-US" sz="2800" dirty="0"/>
              <a:t>Matthew 5:27,28</a:t>
            </a:r>
          </a:p>
          <a:p>
            <a:pPr lvl="0"/>
            <a:r>
              <a:rPr lang="en-US" sz="2800" b="1" u="sng" dirty="0">
                <a:solidFill>
                  <a:prstClr val="black"/>
                </a:solidFill>
              </a:rPr>
              <a:t>WE WILL PRACTICE HONESTY IN OUR OATHS</a:t>
            </a:r>
            <a:endParaRPr lang="en-US" sz="2800" b="1" dirty="0">
              <a:solidFill>
                <a:prstClr val="black"/>
              </a:solidFill>
            </a:endParaRPr>
          </a:p>
          <a:p>
            <a:pPr lvl="1"/>
            <a:r>
              <a:rPr lang="en-US" sz="2800" dirty="0"/>
              <a:t>Matthew 5:33,37</a:t>
            </a:r>
          </a:p>
          <a:p>
            <a:pPr lvl="0"/>
            <a:r>
              <a:rPr lang="en-US" sz="2800" b="1" u="sng" dirty="0">
                <a:solidFill>
                  <a:prstClr val="black"/>
                </a:solidFill>
              </a:rPr>
              <a:t>HAVE NO PLACE FOR RETALIATION</a:t>
            </a:r>
            <a:endParaRPr lang="en-US" sz="2800" b="1" dirty="0">
              <a:solidFill>
                <a:prstClr val="black"/>
              </a:solidFill>
            </a:endParaRPr>
          </a:p>
          <a:p>
            <a:pPr lvl="1"/>
            <a:r>
              <a:rPr lang="en-US" sz="2800" dirty="0"/>
              <a:t>Matthew 5:38,39</a:t>
            </a:r>
          </a:p>
        </p:txBody>
      </p:sp>
    </p:spTree>
    <p:extLst>
      <p:ext uri="{BB962C8B-B14F-4D97-AF65-F5344CB8AC3E}">
        <p14:creationId xmlns:p14="http://schemas.microsoft.com/office/powerpoint/2010/main" val="39275352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4">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 calcmode="lin" valueType="num">
                                      <p:cBhvr>
                                        <p:cTn id="70"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79225"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5:43-48</a:t>
            </a:r>
          </a:p>
        </p:txBody>
      </p:sp>
      <p:sp>
        <p:nvSpPr>
          <p:cNvPr id="4" name="TextBox 3">
            <a:extLst>
              <a:ext uri="{FF2B5EF4-FFF2-40B4-BE49-F238E27FC236}">
                <a16:creationId xmlns:a16="http://schemas.microsoft.com/office/drawing/2014/main" id="{0043D4B6-B7BA-428F-849B-229CC3FC7333}"/>
              </a:ext>
            </a:extLst>
          </p:cNvPr>
          <p:cNvSpPr txBox="1"/>
          <p:nvPr/>
        </p:nvSpPr>
        <p:spPr>
          <a:xfrm>
            <a:off x="1512293" y="1775780"/>
            <a:ext cx="10257577" cy="4327660"/>
          </a:xfrm>
          <a:prstGeom prst="rect">
            <a:avLst/>
          </a:prstGeom>
          <a:noFill/>
        </p:spPr>
        <p:txBody>
          <a:bodyPr wrap="square" rtlCol="0">
            <a:spAutoFit/>
          </a:bodyPr>
          <a:lstStyle/>
          <a:p>
            <a:pPr lvl="0">
              <a:lnSpc>
                <a:spcPct val="110000"/>
              </a:lnSpc>
            </a:pPr>
            <a:r>
              <a:rPr lang="en-US" sz="3600" b="1" u="sng" dirty="0">
                <a:solidFill>
                  <a:prstClr val="black"/>
                </a:solidFill>
              </a:rPr>
              <a:t>WE CANNOT BE PERFECT IN THE SENSE OF HAVING NEVER COMMITTED ANY SIN – SINLESS!</a:t>
            </a:r>
            <a:endParaRPr lang="en-US" sz="3600" b="1" dirty="0">
              <a:solidFill>
                <a:prstClr val="black"/>
              </a:solidFill>
            </a:endParaRPr>
          </a:p>
          <a:p>
            <a:pPr lvl="1">
              <a:lnSpc>
                <a:spcPct val="110000"/>
              </a:lnSpc>
            </a:pPr>
            <a:r>
              <a:rPr lang="en-US" sz="3600" dirty="0"/>
              <a:t>We can possess True Love that will last Forever, and be PERFECT {i.e. complete} as our Father in Heaven is PERFECT!</a:t>
            </a:r>
          </a:p>
          <a:p>
            <a:pPr lvl="1">
              <a:lnSpc>
                <a:spcPct val="110000"/>
              </a:lnSpc>
            </a:pPr>
            <a:r>
              <a:rPr lang="en-US" sz="3600" dirty="0"/>
              <a:t>Matthew 5:48</a:t>
            </a:r>
          </a:p>
          <a:p>
            <a:pPr lvl="1">
              <a:lnSpc>
                <a:spcPct val="110000"/>
              </a:lnSpc>
            </a:pPr>
            <a:r>
              <a:rPr lang="en-US" sz="3600" dirty="0"/>
              <a:t>1 Peter 1:15,16  “Be holy, for I </a:t>
            </a:r>
            <a:r>
              <a:rPr lang="en-US" sz="3600"/>
              <a:t>am holy.”</a:t>
            </a:r>
            <a:endParaRPr lang="en-US" sz="3600" dirty="0"/>
          </a:p>
        </p:txBody>
      </p:sp>
    </p:spTree>
    <p:extLst>
      <p:ext uri="{BB962C8B-B14F-4D97-AF65-F5344CB8AC3E}">
        <p14:creationId xmlns:p14="http://schemas.microsoft.com/office/powerpoint/2010/main" val="42411079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3790</TotalTime>
  <Words>529</Words>
  <Application>Microsoft Office PowerPoint</Application>
  <PresentationFormat>Widescreen</PresentationFormat>
  <Paragraphs>85</Paragraphs>
  <Slides>10</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Calibri Light</vt:lpstr>
      <vt:lpstr>Arial Narrow</vt:lpstr>
      <vt:lpstr>Calibri</vt:lpstr>
      <vt:lpstr>AR BERKLEY</vt:lpstr>
      <vt:lpstr>Arial</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Gailen Evans</cp:lastModifiedBy>
  <cp:revision>126</cp:revision>
  <dcterms:created xsi:type="dcterms:W3CDTF">2017-09-29T03:02:24Z</dcterms:created>
  <dcterms:modified xsi:type="dcterms:W3CDTF">2022-11-05T22:49:24Z</dcterms:modified>
</cp:coreProperties>
</file>